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22"/>
  </p:notesMasterIdLst>
  <p:handoutMasterIdLst>
    <p:handoutMasterId r:id="rId23"/>
  </p:handoutMasterIdLst>
  <p:sldIdLst>
    <p:sldId id="299" r:id="rId11"/>
    <p:sldId id="343" r:id="rId12"/>
    <p:sldId id="352" r:id="rId13"/>
    <p:sldId id="350" r:id="rId14"/>
    <p:sldId id="351" r:id="rId15"/>
    <p:sldId id="344" r:id="rId16"/>
    <p:sldId id="346" r:id="rId17"/>
    <p:sldId id="345" r:id="rId18"/>
    <p:sldId id="347" r:id="rId19"/>
    <p:sldId id="348" r:id="rId20"/>
    <p:sldId id="34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43"/>
            <p14:sldId id="352"/>
            <p14:sldId id="350"/>
            <p14:sldId id="351"/>
            <p14:sldId id="344"/>
            <p14:sldId id="346"/>
            <p14:sldId id="345"/>
            <p14:sldId id="347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5885DE-B7E0-45FA-9F0B-6D035F8F7D69}" v="51" dt="2025-07-28T07:23:19.384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dhu1207-coder/AeroHack-25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worldcubeassociation.org/results/regions.php?regionId=&amp;eventId=333&amp;years=&amp;mixHist=Mixed+History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vscode-file://vscode-app/c:/Users/boopa/AppData/Local/Programs/Microsoft%20VS%20Code/resources/app/out/vs/code/electron-browser/workbench/workbench.html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B8D28F-54B9-BCA1-308C-B67956CBD0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799" y="953729"/>
            <a:ext cx="10829543" cy="4837471"/>
          </a:xfrm>
        </p:spPr>
        <p:txBody>
          <a:bodyPr/>
          <a:lstStyle/>
          <a:p>
            <a:pPr algn="ctr"/>
            <a:r>
              <a:rPr lang="en-US" dirty="0"/>
              <a:t>My Code uses arrays for efficient state management, separates UI and logic for clarity, and provides real-time state prediction and visualization, making it both effective and user-friendly.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This ensures fast and memory-efficient solving and visualization.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algn="ctr"/>
            <a:r>
              <a:rPr lang="en-IN" dirty="0"/>
              <a:t>   Algorithm:  Layer by layer algorithm</a:t>
            </a:r>
          </a:p>
          <a:p>
            <a:pPr algn="ctr"/>
            <a:r>
              <a:rPr lang="en-IN" dirty="0"/>
              <a:t>Time Com: O(1)</a:t>
            </a:r>
            <a:br>
              <a:rPr lang="en-IN" dirty="0"/>
            </a:br>
            <a:r>
              <a:rPr lang="en-IN" dirty="0"/>
              <a:t>Space </a:t>
            </a:r>
            <a:r>
              <a:rPr lang="en-IN" dirty="0" err="1"/>
              <a:t>Com:O</a:t>
            </a:r>
            <a:r>
              <a:rPr lang="en-IN" dirty="0"/>
              <a:t>(1)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664FD5-2B7D-DFE4-03AE-2993CE30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6347"/>
            <a:ext cx="10811256" cy="380661"/>
          </a:xfrm>
        </p:spPr>
        <p:txBody>
          <a:bodyPr/>
          <a:lstStyle/>
          <a:p>
            <a:r>
              <a:rPr lang="en-IN" dirty="0"/>
              <a:t>                                     Summary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FA124-4716-06B0-E714-E40362263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41381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5EAA38-D2BE-18E4-5AA2-A69D0603D2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799" y="1052052"/>
            <a:ext cx="10829543" cy="528060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  <a:r>
              <a:rPr lang="en-IN" sz="2400" dirty="0"/>
              <a:t>The </a:t>
            </a:r>
            <a:r>
              <a:rPr lang="en-IN" sz="2400" dirty="0" err="1"/>
              <a:t>Github</a:t>
            </a:r>
            <a:r>
              <a:rPr lang="en-IN" sz="2400" dirty="0"/>
              <a:t> repository Link is attached below: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000" dirty="0">
                <a:hlinkClick r:id="rId2"/>
              </a:rPr>
              <a:t>https://github.com/Madhu1207-coder/AeroHack-25</a:t>
            </a: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Since the file should be below 50MB, but my code file is mode than 50MB, so I have uploaded fully in my </a:t>
            </a:r>
            <a:r>
              <a:rPr lang="en-IN" sz="2000" dirty="0" err="1"/>
              <a:t>github</a:t>
            </a:r>
            <a:r>
              <a:rPr lang="en-IN" sz="2000" dirty="0"/>
              <a:t> </a:t>
            </a:r>
            <a:r>
              <a:rPr lang="en-IN" sz="2000"/>
              <a:t>account with demo video .</a:t>
            </a:r>
            <a:br>
              <a:rPr lang="en-IN" sz="2000" dirty="0"/>
            </a:br>
            <a:endParaRPr lang="en-IN" sz="2000" dirty="0"/>
          </a:p>
          <a:p>
            <a:pPr marL="0" indent="0">
              <a:buNone/>
            </a:pP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10E4D8-BD86-6D39-5A00-4482CABC2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99" y="525340"/>
            <a:ext cx="10811256" cy="380661"/>
          </a:xfrm>
        </p:spPr>
        <p:txBody>
          <a:bodyPr/>
          <a:lstStyle/>
          <a:p>
            <a:r>
              <a:rPr lang="en-IN" dirty="0"/>
              <a:t>                        Output video / Code Attached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1D978-6D45-35F7-75E1-20AA55B43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5253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Participants are challenged to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 and implement an algorithm that can solve a standard 3x3 Rubik’s Cube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from any scrambled state. The solution must mimic the real-world logic of solving a cube through a sequence of valid moves.</a:t>
            </a:r>
          </a:p>
          <a:p>
            <a:pPr marL="0" indent="0">
              <a:buNone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What We’re Looking For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050" b="1" dirty="0"/>
              <a:t>Problem-Solving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break down the problem?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model the cube’s state and transitions?</a:t>
            </a:r>
          </a:p>
          <a:p>
            <a:pPr>
              <a:buNone/>
            </a:pPr>
            <a:r>
              <a:rPr lang="en-US" sz="1050" b="1" dirty="0"/>
              <a:t>Use of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represent the cube internally (e.g., arrays, trees, graphs)?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Use of efficient structures to track states and operations.</a:t>
            </a:r>
          </a:p>
          <a:p>
            <a:pPr>
              <a:buNone/>
            </a:pPr>
            <a:r>
              <a:rPr lang="en-US" sz="1050" b="1" dirty="0"/>
              <a:t>State Prediction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Ability to track and predict cube state after each move.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Design of a move engine to simulate rotations and track permutations.</a:t>
            </a:r>
          </a:p>
          <a:p>
            <a:pPr>
              <a:buNone/>
            </a:pPr>
            <a:r>
              <a:rPr lang="en-US" sz="1050" b="1" dirty="0"/>
              <a:t>Algorithm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fast can your solution reach the solved state?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Complexity (time and space) of your algorithm.</a:t>
            </a:r>
          </a:p>
          <a:p>
            <a:pPr>
              <a:buNone/>
            </a:pPr>
            <a:r>
              <a:rPr lang="en-US" sz="1050" b="1" dirty="0"/>
              <a:t>Bonus Evaluation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Creativity in solution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Visual simulation or cube UI (optional but Wow factor).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Scalability for different cube sizes (2x2, 4x4, etc.) : Optional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D8BBC8B1-68C8-BB92-1945-D938B05E8E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564A-E71D-6AF5-35D0-0F99226F1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44192F-AC12-6360-F4A9-2BDB7242C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664" y="4505041"/>
            <a:ext cx="4007459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 lIns="0" tIns="0" rIns="0" bIns="0" rtlCol="0">
            <a:noAutofit/>
          </a:bodyPr>
          <a:lstStyle/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Deliverables: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Working algorithm (code)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Brief walkthrough/presentation of your approach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Output example(s) from your solver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0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BC2721-1B2D-8413-B63E-01C3E0DF1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799" y="934065"/>
            <a:ext cx="10829543" cy="485713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b="1" dirty="0"/>
              <a:t>Stands For</a:t>
            </a:r>
            <a:r>
              <a:rPr lang="en-US" sz="2000" dirty="0"/>
              <a:t>: Cross – F2L – OLL – PLL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b="1" dirty="0"/>
              <a:t>Type</a:t>
            </a:r>
            <a:r>
              <a:rPr lang="en-IN" sz="2000" dirty="0"/>
              <a:t>: Layer-by-layer (LBL) method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/>
              <a:t>Updates</a:t>
            </a:r>
            <a:r>
              <a:rPr lang="en-US" sz="2000" dirty="0"/>
              <a:t>:</a:t>
            </a:r>
          </a:p>
          <a:p>
            <a:r>
              <a:rPr lang="en-US" sz="2000" dirty="0"/>
              <a:t>Use of </a:t>
            </a:r>
            <a:r>
              <a:rPr lang="en-US" sz="2000" b="1" dirty="0"/>
              <a:t>Advanced F2L techniques</a:t>
            </a:r>
            <a:endParaRPr lang="en-US" sz="2000" dirty="0"/>
          </a:p>
          <a:p>
            <a:r>
              <a:rPr lang="en-US" sz="2000" b="1" dirty="0"/>
              <a:t>ZBLL</a:t>
            </a:r>
            <a:r>
              <a:rPr lang="en-US" sz="2000" dirty="0"/>
              <a:t> (Zborowski-Bruchem Last Layer) to skip PLL</a:t>
            </a:r>
          </a:p>
          <a:p>
            <a:r>
              <a:rPr lang="en-US" sz="2000" b="1" dirty="0"/>
              <a:t>COLL</a:t>
            </a:r>
            <a:r>
              <a:rPr lang="en-US" sz="2000" dirty="0"/>
              <a:t> and </a:t>
            </a:r>
            <a:r>
              <a:rPr lang="en-US" sz="2000" b="1" dirty="0"/>
              <a:t>OLLCP</a:t>
            </a:r>
            <a:r>
              <a:rPr lang="en-US" sz="2000" dirty="0"/>
              <a:t> for advanced orientation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/>
              <a:t>World Record Times</a:t>
            </a:r>
            <a:r>
              <a:rPr lang="en-US" sz="2000" dirty="0"/>
              <a:t>: Sub 3.0 seconds (as of 2025)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3CD0F6-DD15-9361-7864-4268E28D2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6347"/>
            <a:ext cx="10811256" cy="205805"/>
          </a:xfrm>
        </p:spPr>
        <p:txBody>
          <a:bodyPr/>
          <a:lstStyle/>
          <a:p>
            <a:r>
              <a:rPr lang="en-IN" sz="2000" dirty="0"/>
              <a:t>                                                     ALGORITHM EXPLANATION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7FDF7-4964-D763-53CE-5474E7487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6DCA65-07DB-E953-AA8D-E6B13FED3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824819"/>
              </p:ext>
            </p:extLst>
          </p:nvPr>
        </p:nvGraphicFramePr>
        <p:xfrm>
          <a:off x="1510890" y="4083199"/>
          <a:ext cx="8128000" cy="10109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009692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260566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653346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29031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Avg. Move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Fast?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Human-usable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68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CFOP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~55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956393"/>
                  </a:ext>
                </a:extLst>
              </a:tr>
            </a:tbl>
          </a:graphicData>
        </a:graphic>
      </p:graphicFrame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29F215B0-B561-EE21-02A2-580DF1799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6728" y="4754005"/>
            <a:ext cx="378542" cy="378542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C4897DBD-3516-01A9-2FC5-2F02EEE45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8711" y="4627087"/>
            <a:ext cx="467032" cy="4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C06620-9956-DC72-D2A5-7DC6ED3E3C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799" y="949472"/>
            <a:ext cx="10829543" cy="4841728"/>
          </a:xfrm>
        </p:spPr>
        <p:txBody>
          <a:bodyPr/>
          <a:lstStyle/>
          <a:p>
            <a:pPr marL="0" indent="0">
              <a:buNone/>
            </a:pPr>
            <a:r>
              <a:rPr lang="en-IN" sz="1800" b="1" dirty="0"/>
              <a:t>CFOP </a:t>
            </a:r>
            <a:r>
              <a:rPr lang="en-IN" sz="1800" b="1" dirty="0" err="1"/>
              <a:t>Speedsolving</a:t>
            </a:r>
            <a:r>
              <a:rPr lang="en-IN" sz="1800" b="1" dirty="0"/>
              <a:t> Method:</a:t>
            </a:r>
          </a:p>
          <a:p>
            <a:pPr marL="0" indent="0">
              <a:buNone/>
            </a:pPr>
            <a:r>
              <a:rPr lang="en-IN" sz="1800" b="1" dirty="0"/>
              <a:t> </a:t>
            </a:r>
            <a:r>
              <a:rPr lang="en-US" sz="1600" b="1" dirty="0"/>
              <a:t>Cross, First 2 Layers, Orientation, Permutation (CFOP)</a:t>
            </a:r>
            <a:r>
              <a:rPr lang="en-US" sz="1600" dirty="0"/>
              <a:t> is the most popular method for speedsolving the Rubik's Cube. It is the method used by all </a:t>
            </a:r>
            <a:r>
              <a:rPr lang="en-US" sz="1600" dirty="0">
                <a:hlinkClick r:id="rId2"/>
              </a:rPr>
              <a:t>3x3 world record holders</a:t>
            </a:r>
            <a:r>
              <a:rPr lang="en-US" sz="1600" dirty="0"/>
              <a:t> in the last decade.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                         </a:t>
            </a:r>
            <a:r>
              <a:rPr lang="en-IN" sz="2000" b="1" dirty="0"/>
              <a:t>Step 1. Cross                                               Step 2. F2L</a:t>
            </a:r>
            <a:br>
              <a:rPr lang="en-IN" sz="2000" b="1" dirty="0"/>
            </a:br>
            <a:endParaRPr lang="en-IN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1B2D79-A712-932F-4500-DA9AE2BD9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6347"/>
            <a:ext cx="10811256" cy="380661"/>
          </a:xfrm>
        </p:spPr>
        <p:txBody>
          <a:bodyPr/>
          <a:lstStyle/>
          <a:p>
            <a:r>
              <a:rPr lang="en-IN" dirty="0"/>
              <a:t>                                  </a:t>
            </a:r>
            <a:r>
              <a:rPr lang="en-IN" sz="2000" dirty="0"/>
              <a:t>ALGORITHM EXPLANATION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D265C-05F3-6458-D0FE-2F01829D9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4A4D8F-7AB6-CC9D-45F2-F0DED7BC0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2752630"/>
            <a:ext cx="3642123" cy="135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2BC20-3DBC-7222-5D14-EB0B759A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066" y="2752629"/>
            <a:ext cx="6668431" cy="1352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5BEF6E-4EF0-56D3-EFA6-4A9F90D779F8}"/>
              </a:ext>
            </a:extLst>
          </p:cNvPr>
          <p:cNvSpPr txBox="1"/>
          <p:nvPr/>
        </p:nvSpPr>
        <p:spPr>
          <a:xfrm>
            <a:off x="825910" y="4164421"/>
            <a:ext cx="104221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solving layer by layer, I used to solve 2 layers at the same time. The concepts are harder than the beginner method, but with practice, F2L is much faster than the beginner method.</a:t>
            </a:r>
          </a:p>
          <a:p>
            <a:br>
              <a:rPr lang="en-US" dirty="0"/>
            </a:br>
            <a:r>
              <a:rPr lang="en-US" dirty="0"/>
              <a:t>Intuitive F2L means algorithms are not required, and the process should make sense. I saved around 20 moves per solve by using F2L instead of the beginner method.</a:t>
            </a:r>
          </a:p>
          <a:p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3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7E06D-F3D8-F4B1-52AA-FD321DC6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6347"/>
            <a:ext cx="10811256" cy="280905"/>
          </a:xfrm>
        </p:spPr>
        <p:txBody>
          <a:bodyPr/>
          <a:lstStyle/>
          <a:p>
            <a:r>
              <a:rPr lang="en-IN" sz="2000" dirty="0"/>
              <a:t>                                                    ALGORITHM EXPLANATION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8C193-5AF5-3DD3-FD84-50A715DC4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D9250-2769-0C15-DA40-021AC60708B3}"/>
              </a:ext>
            </a:extLst>
          </p:cNvPr>
          <p:cNvSpPr txBox="1"/>
          <p:nvPr/>
        </p:nvSpPr>
        <p:spPr>
          <a:xfrm>
            <a:off x="776748" y="1130710"/>
            <a:ext cx="107294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Step 3. OLL                                                                     Step 4. PLL</a:t>
            </a:r>
            <a:br>
              <a:rPr lang="en-IN" b="1" dirty="0"/>
            </a:br>
            <a:br>
              <a:rPr lang="en-IN" b="1" dirty="0"/>
            </a:br>
            <a:endParaRPr lang="en-IN" b="1" dirty="0"/>
          </a:p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step 3: </a:t>
            </a:r>
            <a:r>
              <a:rPr lang="en-US" dirty="0"/>
              <a:t>Orientation of the Last Layer (OLL) solves the top face by applying algorithms.</a:t>
            </a:r>
            <a:br>
              <a:rPr lang="en-US" dirty="0"/>
            </a:br>
            <a:r>
              <a:rPr lang="en-US" dirty="0"/>
              <a:t> OLL (2-look OLL) has 2 steps:</a:t>
            </a:r>
          </a:p>
          <a:p>
            <a:r>
              <a:rPr lang="en-US" dirty="0"/>
              <a:t>Orient the edges (3 algorithms)</a:t>
            </a:r>
          </a:p>
          <a:p>
            <a:r>
              <a:rPr lang="en-US" dirty="0"/>
              <a:t>Orient the corners (7 algorithms)</a:t>
            </a:r>
            <a:br>
              <a:rPr lang="en-US" dirty="0"/>
            </a:br>
            <a:endParaRPr lang="en-US" dirty="0"/>
          </a:p>
          <a:p>
            <a:r>
              <a:rPr lang="en-IN" dirty="0"/>
              <a:t>step 4: </a:t>
            </a:r>
            <a:r>
              <a:rPr lang="en-US" dirty="0"/>
              <a:t>Permutation of the Last Layer (PLL) solves the cube after the top face is completed.</a:t>
            </a:r>
            <a:br>
              <a:rPr lang="en-US" dirty="0"/>
            </a:br>
            <a:r>
              <a:rPr lang="en-US" dirty="0"/>
              <a:t>Beginner PLL (2-look PLL) has 2 steps:</a:t>
            </a:r>
          </a:p>
          <a:p>
            <a:r>
              <a:rPr lang="en-US" dirty="0"/>
              <a:t>Solve the corners (2 algorithms)</a:t>
            </a:r>
          </a:p>
          <a:p>
            <a:r>
              <a:rPr lang="en-US" dirty="0"/>
              <a:t>Solve the edges (4 algorithms)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2D40B-FA10-9E22-9996-5DB75500B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89" y="1679255"/>
            <a:ext cx="1400370" cy="1543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BA44E-9AD7-8E94-0F5F-6345CC666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766" y="1418053"/>
            <a:ext cx="2105319" cy="1752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538CA5-A132-40F5-2AFD-0019C19A8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594" y="1505747"/>
            <a:ext cx="4191585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59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EEDE16-EE0D-47DE-EC79-FB7373F587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799" y="1081352"/>
            <a:ext cx="10829543" cy="4709848"/>
          </a:xfrm>
        </p:spPr>
        <p:txBody>
          <a:bodyPr/>
          <a:lstStyle/>
          <a:p>
            <a:r>
              <a:rPr lang="en-US" sz="2400" b="1" dirty="0"/>
              <a:t>How do you break down the problem?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problem is divided into two main parts:</a:t>
            </a:r>
          </a:p>
          <a:p>
            <a:pPr lvl="1"/>
            <a:r>
              <a:rPr lang="en-US" sz="2400" b="1" dirty="0"/>
              <a:t>User Interface (UI):</a:t>
            </a:r>
            <a:r>
              <a:rPr lang="en-US" sz="2400" dirty="0"/>
              <a:t> Managed by </a:t>
            </a:r>
            <a:r>
              <a:rPr lang="en-US" sz="2400" dirty="0" err="1">
                <a:hlinkClick r:id="rId2"/>
              </a:rPr>
              <a:t>CubeDisplayer</a:t>
            </a:r>
            <a:r>
              <a:rPr lang="en-US" sz="2400" dirty="0"/>
              <a:t>, which handles user interaction, mode selection, and visualization.</a:t>
            </a:r>
          </a:p>
          <a:p>
            <a:pPr lvl="1"/>
            <a:r>
              <a:rPr lang="en-US" sz="2400" b="1" dirty="0"/>
              <a:t>Cube Logic:</a:t>
            </a:r>
            <a:r>
              <a:rPr lang="en-US" sz="2400" dirty="0"/>
              <a:t> Managed by </a:t>
            </a:r>
            <a:r>
              <a:rPr lang="en-US" sz="2400" dirty="0" err="1">
                <a:hlinkClick r:id="rId2"/>
              </a:rPr>
              <a:t>CubePainter</a:t>
            </a:r>
            <a:r>
              <a:rPr lang="en-US" sz="2400" dirty="0"/>
              <a:t>, which maintains the cube’s state, processes user input, and applies solving algorithms.</a:t>
            </a:r>
          </a:p>
          <a:p>
            <a:r>
              <a:rPr lang="en-US" sz="2400" b="1" dirty="0"/>
              <a:t>How do you model the cube’s state and transitions?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cube’s state is modeled in </a:t>
            </a:r>
            <a:r>
              <a:rPr lang="en-US" sz="2400" dirty="0" err="1">
                <a:hlinkClick r:id="rId2"/>
              </a:rPr>
              <a:t>CubePainter</a:t>
            </a:r>
            <a:r>
              <a:rPr lang="en-US" sz="2400" dirty="0"/>
              <a:t> using arrays (typically a 2D or 3D array for faces and stickers).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Each move (like U, R, F, etc.) is implemented as a function that updates the arrays to reflect the new state after the move.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8B7109-C05A-4D2D-F239-BC4392513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6347"/>
            <a:ext cx="10811256" cy="380661"/>
          </a:xfrm>
        </p:spPr>
        <p:txBody>
          <a:bodyPr/>
          <a:lstStyle/>
          <a:p>
            <a:r>
              <a:rPr lang="en-IN" dirty="0"/>
              <a:t>                        Problem solving Approach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7A7E7-AC27-AEF6-AE28-26492B17E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57854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DB1D13-9F3C-1793-C0D3-E8CB30CA05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799" y="1111045"/>
            <a:ext cx="10829543" cy="4680155"/>
          </a:xfrm>
        </p:spPr>
        <p:txBody>
          <a:bodyPr/>
          <a:lstStyle/>
          <a:p>
            <a:pPr algn="just"/>
            <a:r>
              <a:rPr lang="en-US" sz="2400" b="1" dirty="0"/>
              <a:t>Ability to track and predict cube state after each move.</a:t>
            </a:r>
          </a:p>
          <a:p>
            <a:pPr algn="ctr"/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After each move, the cube’s state array is updated in </a:t>
            </a:r>
            <a:r>
              <a:rPr lang="en-US" sz="2400" dirty="0" err="1"/>
              <a:t>CubePainter</a:t>
            </a:r>
            <a:r>
              <a:rPr lang="en-US" sz="2400" dirty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The </a:t>
            </a:r>
            <a:r>
              <a:rPr lang="en-US" sz="2400" dirty="0" err="1"/>
              <a:t>applyMove</a:t>
            </a:r>
            <a:r>
              <a:rPr lang="en-US" sz="2400" dirty="0"/>
              <a:t>(String move) method simulates the effect of each move, ensuring the UI always reflects the current state.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b="1" dirty="0"/>
              <a:t>Design of a move engine to simulate rotations and track permutations.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Each move is a function that permutes the relevant stickers in the arrays, accurately simulating real cube rotations and tracking the resulting permutations.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47FBCF-1C40-88A6-674D-1C0DACB4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6347"/>
            <a:ext cx="10811256" cy="380661"/>
          </a:xfrm>
        </p:spPr>
        <p:txBody>
          <a:bodyPr/>
          <a:lstStyle/>
          <a:p>
            <a:r>
              <a:rPr lang="en-IN" dirty="0"/>
              <a:t>                           State Prediction Logics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8842D-AC1F-F962-1FF3-C2EB4CDD9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03513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8DB14F-D131-4E5F-886B-1F32B51A95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799" y="1415844"/>
            <a:ext cx="10829543" cy="4375355"/>
          </a:xfrm>
        </p:spPr>
        <p:txBody>
          <a:bodyPr/>
          <a:lstStyle/>
          <a:p>
            <a:pPr algn="ctr"/>
            <a:r>
              <a:rPr lang="en-US" sz="2400" b="1" dirty="0"/>
              <a:t>How do you represent the cube internally (e.g., arrays, trees, graphs)?</a:t>
            </a:r>
          </a:p>
          <a:p>
            <a:pPr algn="ctr"/>
            <a:endParaRPr lang="en-US" sz="2400" dirty="0"/>
          </a:p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dirty="0"/>
              <a:t>The cube is represented as arrays in </a:t>
            </a:r>
            <a:r>
              <a:rPr lang="en-US" sz="2400" dirty="0" err="1"/>
              <a:t>CubePainter</a:t>
            </a:r>
            <a:r>
              <a:rPr lang="en-US" sz="2400" dirty="0"/>
              <a:t>, where each </a:t>
            </a:r>
            <a:r>
              <a:rPr lang="en-US" sz="2400" b="1" dirty="0"/>
              <a:t>array</a:t>
            </a:r>
            <a:r>
              <a:rPr lang="en-US" sz="2400" dirty="0"/>
              <a:t> element corresponds to a sticker’s color on a face.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algn="just"/>
            <a:r>
              <a:rPr lang="en-US" sz="2400" b="1" dirty="0"/>
              <a:t>Use of efficient structures to track states and operations.</a:t>
            </a:r>
          </a:p>
          <a:p>
            <a:pPr algn="ctr"/>
            <a:endParaRPr lang="en-US" sz="2400" b="1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/>
              <a:t>Arrays provide fast access and updates for each move.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/>
              <a:t>The sequence of moves (solution) is stored in a </a:t>
            </a:r>
            <a:r>
              <a:rPr lang="en-US" sz="2400" b="1" dirty="0"/>
              <a:t>List&lt;String&gt;, </a:t>
            </a:r>
            <a:r>
              <a:rPr lang="en-US" sz="2400" dirty="0"/>
              <a:t>which is used for both solving and animating the solution.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E5E804-1557-1D35-4470-22A5EF66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6347"/>
            <a:ext cx="10811256" cy="380661"/>
          </a:xfrm>
        </p:spPr>
        <p:txBody>
          <a:bodyPr/>
          <a:lstStyle/>
          <a:p>
            <a:r>
              <a:rPr lang="en-IN" dirty="0"/>
              <a:t>                            Use of Data Structure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3A3A1-E501-F22E-B0EC-0E0B6A731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41346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6F881-5724-59F1-1464-053B0047CA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799" y="845574"/>
            <a:ext cx="10829543" cy="5329084"/>
          </a:xfrm>
        </p:spPr>
        <p:txBody>
          <a:bodyPr/>
          <a:lstStyle/>
          <a:p>
            <a:pPr algn="just"/>
            <a:r>
              <a:rPr lang="en-US" sz="2400" b="1" dirty="0"/>
              <a:t>How fast can your solution reach the solved state?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The speed depends on the solving algorithm implemented in </a:t>
            </a:r>
            <a:r>
              <a:rPr lang="en-US" sz="2400" dirty="0" err="1"/>
              <a:t>CubePainter.solveCube</a:t>
            </a:r>
            <a:r>
              <a:rPr lang="en-US" sz="2400" dirty="0"/>
              <a:t>().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For demonstration, a beginner’s method may be used (simple, but not optimal). More advanced algorithms can be integrated for faster solutions.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r>
              <a:rPr lang="en-US" sz="2400" b="1" dirty="0"/>
              <a:t>Complexity (time and space) of your algorithm.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The code is efficient for standard 3x3 cubes, with reasonable time and space complexity for generating and animating solutions.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Arrays and lists are lightweight and suitable for real-time UI updates and solution animation.</a:t>
            </a:r>
            <a:endParaRPr lang="en-IN" sz="2400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9F9225-09B6-207D-F473-1CAFFBADD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1" y="335344"/>
            <a:ext cx="10811256" cy="380661"/>
          </a:xfrm>
        </p:spPr>
        <p:txBody>
          <a:bodyPr/>
          <a:lstStyle/>
          <a:p>
            <a:r>
              <a:rPr lang="en-IN" dirty="0"/>
              <a:t>                             Algorithm Efficiency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FE892-7721-0126-37AE-8C4B1549C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959056155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4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AE5F23F-329C-4DBF-9D60-45A5F548688A}">
  <ds:schemaRefs>
    <ds:schemaRef ds:uri="http://purl.org/dc/terms/"/>
    <ds:schemaRef ds:uri="http://schemas.microsoft.com/office/2006/documentManagement/types"/>
    <ds:schemaRef ds:uri="http://purl.org/dc/elements/1.1/"/>
    <ds:schemaRef ds:uri="1f014d26-b0c9-4719-9c4e-6e631f7a801d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5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250</TotalTime>
  <Words>1362</Words>
  <Application>Microsoft Office PowerPoint</Application>
  <PresentationFormat>Widescreen</PresentationFormat>
  <Paragraphs>116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Wingdings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Solve Rubik’s Cube</vt:lpstr>
      <vt:lpstr>                                                     ALGORITHM EXPLANATION</vt:lpstr>
      <vt:lpstr>                                  ALGORITHM EXPLANATION </vt:lpstr>
      <vt:lpstr>                                                    ALGORITHM EXPLANATION </vt:lpstr>
      <vt:lpstr>                        Problem solving Approach</vt:lpstr>
      <vt:lpstr>                           State Prediction Logics</vt:lpstr>
      <vt:lpstr>                            Use of Data Structure </vt:lpstr>
      <vt:lpstr>                             Algorithm Efficiency</vt:lpstr>
      <vt:lpstr>                                     Summary</vt:lpstr>
      <vt:lpstr>                        Output video / Code Attached 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Murthy, Ramakrishnan (IND)</dc:creator>
  <cp:keywords>https:/corpid.rtx.com</cp:keywords>
  <dc:description>Mar. 2025</dc:description>
  <cp:lastModifiedBy>Boopathy G</cp:lastModifiedBy>
  <cp:revision>4</cp:revision>
  <dcterms:created xsi:type="dcterms:W3CDTF">2025-07-11T03:39:18Z</dcterms:created>
  <dcterms:modified xsi:type="dcterms:W3CDTF">2025-08-01T07:42:45Z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